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363" r:id="rId3"/>
    <p:sldId id="310" r:id="rId4"/>
    <p:sldId id="364" r:id="rId5"/>
    <p:sldId id="365" r:id="rId6"/>
    <p:sldId id="366" r:id="rId7"/>
    <p:sldId id="406" r:id="rId8"/>
    <p:sldId id="407" r:id="rId9"/>
    <p:sldId id="408" r:id="rId10"/>
    <p:sldId id="409" r:id="rId11"/>
    <p:sldId id="410" r:id="rId12"/>
    <p:sldId id="312" r:id="rId13"/>
    <p:sldId id="320" r:id="rId14"/>
    <p:sldId id="321" r:id="rId15"/>
    <p:sldId id="322" r:id="rId16"/>
    <p:sldId id="323" r:id="rId17"/>
    <p:sldId id="343" r:id="rId18"/>
    <p:sldId id="411" r:id="rId19"/>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varScale="1">
        <p:scale>
          <a:sx n="99" d="100"/>
          <a:sy n="99" d="100"/>
        </p:scale>
        <p:origin x="-942" y="-9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2023-11-30</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sz="2800"/>
            </a:lvl1p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6778569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7585634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70293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1171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34462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2188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5033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7718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4487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7660908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196617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90516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32467;&#26500;&#22270;3-1.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23ELZZL3-1.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file:///E:\&#37101;&#20250;&#20250;\&#35838;&#20214;\2023\&#20108;&#36718;\22ELZZGY3-1+.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35838;&#26102;&#36319;&#36394;&#26816;&#27979;word&#25991;&#20214;/&#22522;&#30784;&#35780;&#20215;(&#20061;)&#12288;&#25991;&#21270;&#19982;&#29983;&#27963;.docx"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必修3.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033" y="1124744"/>
            <a:ext cx="12121523" cy="3795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9088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20923" y="2852936"/>
            <a:ext cx="11521280" cy="992280"/>
          </a:xfrm>
        </p:spPr>
        <p:txBody>
          <a:bodyPr>
            <a:noAutofit/>
          </a:bodyPr>
          <a:lstStyle/>
          <a:p>
            <a:pPr indent="713740" algn="ctr">
              <a:tabLst>
                <a:tab pos="1350645" algn="l"/>
                <a:tab pos="2430780" algn="l"/>
              </a:tabLst>
            </a:pPr>
            <a:r>
              <a:rPr lang="zh-CN" altLang="zh-CN" sz="4000" b="1" kern="100" dirty="0">
                <a:latin typeface="Times New Roman"/>
                <a:ea typeface="方正细黑一简体"/>
                <a:cs typeface="Times New Roman"/>
              </a:rPr>
              <a:t>第一单元　</a:t>
            </a:r>
            <a:r>
              <a:rPr lang="en-US" altLang="zh-CN" sz="4000" b="1" kern="100" dirty="0">
                <a:latin typeface="Times New Roman"/>
                <a:ea typeface="方正细黑一简体"/>
                <a:cs typeface="Courier New"/>
              </a:rPr>
              <a:t>“</a:t>
            </a:r>
            <a:r>
              <a:rPr lang="zh-CN" altLang="zh-CN" sz="4000" b="1" kern="100" dirty="0">
                <a:latin typeface="Times New Roman"/>
                <a:ea typeface="方正细黑一简体"/>
                <a:cs typeface="Times New Roman"/>
              </a:rPr>
              <a:t>文化与生活</a:t>
            </a:r>
            <a:r>
              <a:rPr lang="en-US" altLang="zh-CN" sz="4000" b="1" kern="100" dirty="0">
                <a:latin typeface="Times New Roman"/>
                <a:ea typeface="方正细黑一简体"/>
                <a:cs typeface="Courier New"/>
              </a:rPr>
              <a:t>”</a:t>
            </a:r>
            <a:r>
              <a:rPr lang="zh-CN" altLang="zh-CN" sz="4000" b="1" kern="100" dirty="0">
                <a:latin typeface="Times New Roman"/>
                <a:ea typeface="方正细黑一简体"/>
                <a:cs typeface="Times New Roman"/>
              </a:rPr>
              <a:t>主干知识系统归纳　</a:t>
            </a:r>
            <a:endParaRPr lang="zh-CN" altLang="zh-CN" sz="4000" b="1" kern="100" dirty="0">
              <a:effectLst/>
              <a:latin typeface="宋体"/>
              <a:cs typeface="Courier New"/>
            </a:endParaRPr>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3"/>
          <p:cNvSpPr txBox="1">
            <a:spLocks/>
          </p:cNvSpPr>
          <p:nvPr/>
        </p:nvSpPr>
        <p:spPr>
          <a:xfrm>
            <a:off x="624979" y="26648"/>
            <a:ext cx="10225136" cy="993836"/>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304800" algn="ctr">
              <a:tabLst>
                <a:tab pos="1350645" algn="l"/>
                <a:tab pos="2430780" algn="l"/>
              </a:tabLst>
            </a:pPr>
            <a:r>
              <a:rPr lang="zh-CN" altLang="zh-CN" sz="3600" b="1" kern="100" dirty="0">
                <a:latin typeface="方正细黑一简体" panose="03000509000000000000" pitchFamily="65" charset="-122"/>
                <a:ea typeface="方正细黑一简体" panose="03000509000000000000" pitchFamily="65" charset="-122"/>
                <a:cs typeface="Times New Roman"/>
              </a:rPr>
              <a:t>一、体系构建，形成思维脑图</a:t>
            </a:r>
            <a:endParaRPr lang="zh-CN" altLang="zh-CN" sz="3600" b="1" kern="100" dirty="0">
              <a:effectLst/>
              <a:latin typeface="方正细黑一简体" panose="03000509000000000000" pitchFamily="65" charset="-122"/>
              <a:ea typeface="方正细黑一简体" panose="03000509000000000000" pitchFamily="65" charset="-122"/>
              <a:cs typeface="Courier New"/>
            </a:endParaRPr>
          </a:p>
        </p:txBody>
      </p:sp>
      <p:pic>
        <p:nvPicPr>
          <p:cNvPr id="2050" name="Picture 2" descr="结构图3-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50707" y="800208"/>
            <a:ext cx="11555115" cy="591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0739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3"/>
          <p:cNvSpPr txBox="1">
            <a:spLocks/>
          </p:cNvSpPr>
          <p:nvPr/>
        </p:nvSpPr>
        <p:spPr>
          <a:xfrm>
            <a:off x="624979" y="45567"/>
            <a:ext cx="10225136" cy="903487"/>
          </a:xfrm>
          <a:prstGeom prst="rect">
            <a:avLst/>
          </a:prstGeom>
        </p:spPr>
        <p:txBody>
          <a:bodyPr vert="horz" lIns="91440" tIns="45720" rIns="91440" bIns="45720" rtlCol="0">
            <a:normAutofit lnSpcReduction="10000"/>
          </a:bodyPr>
          <a:lstStyle>
            <a:lvl1pPr marL="0" indent="719138" algn="l" defTabSz="914400" rtl="0" eaLnBrk="1" latinLnBrk="0" hangingPunct="1">
              <a:lnSpc>
                <a:spcPct val="150000"/>
              </a:lnSpc>
              <a:spcBef>
                <a:spcPct val="20000"/>
              </a:spcBef>
              <a:buFontTx/>
              <a:buNone/>
              <a:defRPr sz="28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304800" algn="ctr">
              <a:tabLst>
                <a:tab pos="1350645" algn="l"/>
                <a:tab pos="2430780" algn="l"/>
              </a:tabLst>
            </a:pPr>
            <a:r>
              <a:rPr lang="zh-CN" altLang="zh-CN" sz="3600" b="1" kern="100" dirty="0">
                <a:latin typeface="方正细黑一简体" panose="03000509000000000000" pitchFamily="65" charset="-122"/>
                <a:ea typeface="方正细黑一简体" panose="03000509000000000000" pitchFamily="65" charset="-122"/>
                <a:cs typeface="Times New Roman"/>
              </a:rPr>
              <a:t>二、线索提炼，贯通主题主线</a:t>
            </a:r>
          </a:p>
        </p:txBody>
      </p:sp>
      <p:sp>
        <p:nvSpPr>
          <p:cNvPr id="2" name="内容占位符 1"/>
          <p:cNvSpPr>
            <a:spLocks noGrp="1"/>
          </p:cNvSpPr>
          <p:nvPr>
            <p:ph idx="1"/>
          </p:nvPr>
        </p:nvSpPr>
        <p:spPr>
          <a:xfrm>
            <a:off x="443472" y="832905"/>
            <a:ext cx="11308232"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文化兴国运兴，文化强民族</a:t>
            </a:r>
            <a:r>
              <a:rPr lang="zh-CN" altLang="zh-CN" b="1" kern="100" dirty="0" smtClean="0">
                <a:latin typeface="Times New Roman"/>
                <a:ea typeface="方正细黑一简体"/>
                <a:cs typeface="Times New Roman"/>
              </a:rPr>
              <a:t>强</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全面把握文化的作</a:t>
            </a:r>
            <a:r>
              <a:rPr lang="zh-CN" altLang="zh-CN" b="1" kern="100" dirty="0" smtClean="0">
                <a:latin typeface="Times New Roman"/>
                <a:ea typeface="方正细黑一简体"/>
                <a:cs typeface="Times New Roman"/>
              </a:rPr>
              <a:t>用</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从实质看</a:t>
            </a:r>
            <a:r>
              <a:rPr lang="zh-CN" altLang="zh-CN" b="1" kern="100" dirty="0">
                <a:latin typeface="Times New Roman"/>
                <a:ea typeface="方正细黑一简体"/>
                <a:cs typeface="Times New Roman"/>
              </a:rPr>
              <a:t>：文化是一种精神力量，能够在人们认识世界、改造世界的过程中转化为物质力量。</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在微观方面：</a:t>
            </a:r>
            <a:r>
              <a:rPr lang="zh-CN" altLang="zh-CN" b="1" kern="100" dirty="0">
                <a:latin typeface="Times New Roman"/>
                <a:ea typeface="方正细黑一简体"/>
                <a:cs typeface="Times New Roman"/>
              </a:rPr>
              <a:t>文化影响人、塑造人，潜移默化、深远持久的特点。</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宏观方面：</a:t>
            </a:r>
            <a:r>
              <a:rPr lang="zh-CN" altLang="zh-CN" b="1" kern="100" dirty="0">
                <a:latin typeface="Times New Roman"/>
                <a:ea typeface="方正细黑一简体"/>
                <a:cs typeface="Times New Roman"/>
              </a:rPr>
              <a:t>文化是一种精神力量；文化与经济、政治相互影响相互交融；文化越来越成为民族凝聚力和创造力的重要源泉，越来越成为经济社会发展的重要支撑，越来越成为综合国力竞争的重要因素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981182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96"/>
            <a:ext cx="10975658" cy="4525963"/>
          </a:xfrm>
        </p:spPr>
        <p:txBody>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从性质看</a:t>
            </a:r>
            <a:r>
              <a:rPr lang="zh-CN" altLang="zh-CN" b="1" kern="100" dirty="0">
                <a:latin typeface="Times New Roman"/>
                <a:ea typeface="方正细黑一简体"/>
                <a:cs typeface="Times New Roman"/>
              </a:rPr>
              <a:t>：不同的文化对个人和社会的影响不同</a:t>
            </a:r>
            <a:r>
              <a:rPr lang="zh-CN" altLang="zh-CN" b="1" kern="100" dirty="0" smtClean="0">
                <a:latin typeface="Times New Roman"/>
                <a:ea typeface="方正细黑一简体"/>
                <a:cs typeface="Times New Roman"/>
              </a:rPr>
              <a:t>。</a:t>
            </a:r>
            <a:endParaRPr lang="zh-CN" altLang="en-US" dirty="0"/>
          </a:p>
        </p:txBody>
      </p:sp>
      <p:pic>
        <p:nvPicPr>
          <p:cNvPr id="3074" name="Picture 2" descr="23ELZZL3-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758743" y="1801242"/>
            <a:ext cx="8451717" cy="377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681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772816"/>
            <a:ext cx="10975658" cy="2554788"/>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特别提醒</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文化作为一种精神力量，能够在人们认识世界、改造世界的过程中转化为物质力量，但不能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直接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转化，必须通过人的实践活动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40748"/>
            <a:ext cx="10975658" cy="740032"/>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文化与经济、政治方</a:t>
            </a:r>
            <a:r>
              <a:rPr lang="zh-CN" altLang="zh-CN" b="1" kern="100" dirty="0" smtClean="0">
                <a:solidFill>
                  <a:srgbClr val="7030A0"/>
                </a:solidFill>
                <a:latin typeface="Times New Roman"/>
                <a:ea typeface="方正细黑一简体"/>
                <a:cs typeface="Times New Roman"/>
              </a:rPr>
              <a:t>面</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理解文化与经济、政治的关</a:t>
            </a:r>
            <a:r>
              <a:rPr lang="zh-CN" altLang="zh-CN" b="1" kern="100" dirty="0" smtClean="0">
                <a:latin typeface="Times New Roman"/>
                <a:ea typeface="方正细黑一简体"/>
                <a:cs typeface="Times New Roman"/>
              </a:rPr>
              <a:t>系</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825159810"/>
              </p:ext>
            </p:extLst>
          </p:nvPr>
        </p:nvGraphicFramePr>
        <p:xfrm>
          <a:off x="1561083" y="2048812"/>
          <a:ext cx="9073008" cy="2560320"/>
        </p:xfrm>
        <a:graphic>
          <a:graphicData uri="http://schemas.openxmlformats.org/drawingml/2006/table">
            <a:tbl>
              <a:tblPr/>
              <a:tblGrid>
                <a:gridCol w="2334537"/>
                <a:gridCol w="6738471"/>
              </a:tblGrid>
              <a:tr h="0">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相互影响</a:t>
                      </a:r>
                      <a:endParaRPr lang="zh-CN" sz="2800" kern="100" baseline="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endParaRPr lang="en-US" altLang="zh-CN" sz="2800" kern="100" baseline="0" dirty="0" smtClean="0">
                        <a:effectLst/>
                        <a:latin typeface="宋体"/>
                        <a:cs typeface="Courier New"/>
                      </a:endParaRPr>
                    </a:p>
                    <a:p>
                      <a:pPr algn="ctr">
                        <a:lnSpc>
                          <a:spcPct val="150000"/>
                        </a:lnSpc>
                        <a:spcAft>
                          <a:spcPts val="0"/>
                        </a:spcAft>
                        <a:tabLst>
                          <a:tab pos="1350645" algn="l"/>
                          <a:tab pos="2430780" algn="l"/>
                        </a:tabLst>
                      </a:pPr>
                      <a:endParaRPr lang="en-US" altLang="zh-CN" sz="2800" kern="100" baseline="0" dirty="0" smtClean="0">
                        <a:effectLst/>
                        <a:latin typeface="宋体"/>
                        <a:cs typeface="Courier New"/>
                      </a:endParaRPr>
                    </a:p>
                    <a:p>
                      <a:pPr algn="ctr">
                        <a:lnSpc>
                          <a:spcPct val="150000"/>
                        </a:lnSpc>
                        <a:spcAft>
                          <a:spcPts val="0"/>
                        </a:spcAft>
                        <a:tabLst>
                          <a:tab pos="1350645" algn="l"/>
                          <a:tab pos="2430780" algn="l"/>
                        </a:tabLst>
                      </a:pPr>
                      <a:endParaRPr lang="en-US" altLang="zh-CN" sz="2800" kern="100" baseline="0" dirty="0" smtClean="0">
                        <a:effectLst/>
                        <a:latin typeface="宋体"/>
                        <a:cs typeface="Courier New"/>
                      </a:endParaRPr>
                    </a:p>
                    <a:p>
                      <a:pPr algn="ctr">
                        <a:lnSpc>
                          <a:spcPct val="150000"/>
                        </a:lnSpc>
                        <a:spcAft>
                          <a:spcPts val="0"/>
                        </a:spcAft>
                        <a:tabLst>
                          <a:tab pos="1350645" algn="l"/>
                          <a:tab pos="2430780" algn="l"/>
                        </a:tabLst>
                      </a:pPr>
                      <a:endParaRPr lang="zh-CN" sz="2800" kern="100" baseline="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descr="E:\郭会会\课件\2023\二轮\22ELZZGY3-1+.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441403" y="2260656"/>
            <a:ext cx="5435188" cy="1983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43346" y="-55343"/>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1399035879"/>
              </p:ext>
            </p:extLst>
          </p:nvPr>
        </p:nvGraphicFramePr>
        <p:xfrm>
          <a:off x="48915" y="722758"/>
          <a:ext cx="12097344" cy="5878406"/>
        </p:xfrm>
        <a:graphic>
          <a:graphicData uri="http://schemas.openxmlformats.org/drawingml/2006/table">
            <a:tbl>
              <a:tblPr/>
              <a:tblGrid>
                <a:gridCol w="576064"/>
                <a:gridCol w="1152128"/>
                <a:gridCol w="1584176"/>
                <a:gridCol w="8784976"/>
              </a:tblGrid>
              <a:tr h="1080120">
                <a:tc rowSpan="5">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相互交融</a:t>
                      </a:r>
                      <a:endParaRPr lang="zh-CN" sz="2800" kern="100" baseline="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文化与经济</a:t>
                      </a:r>
                      <a:endParaRPr lang="zh-CN" sz="2800" kern="100" baseline="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从科学技术作用看</a:t>
                      </a:r>
                      <a:endParaRPr lang="zh-CN" sz="2800" kern="100" baseline="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科学技术在经济发展中的作用越来越重要</a:t>
                      </a:r>
                      <a:endParaRPr lang="zh-CN" sz="2800" kern="100" baseline="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0018">
                <a:tc vMerge="1">
                  <a:txBody>
                    <a:bodyPr/>
                    <a:lstStyle/>
                    <a:p>
                      <a:endParaRPr lang="zh-CN" altLang="en-US"/>
                    </a:p>
                  </a:txBody>
                  <a:tcPr/>
                </a:tc>
                <a:tc vMerge="1">
                  <a:txBody>
                    <a:bodyPr/>
                    <a:lstStyle/>
                    <a:p>
                      <a:endParaRPr lang="zh-CN" altLang="en-US"/>
                    </a:p>
                  </a:txBody>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从劳动者看</a:t>
                      </a:r>
                      <a:endParaRPr lang="zh-CN" sz="2800" kern="100" baseline="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发展教育事业、培养各种高素质人才、提高劳动者的素质，对推动经济建设的作用越来越重要</a:t>
                      </a:r>
                      <a:endParaRPr lang="zh-CN" sz="2800" kern="100" baseline="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7908">
                <a:tc vMerge="1">
                  <a:txBody>
                    <a:bodyPr/>
                    <a:lstStyle/>
                    <a:p>
                      <a:endParaRPr lang="zh-CN" altLang="en-US"/>
                    </a:p>
                  </a:txBody>
                  <a:tcPr/>
                </a:tc>
                <a:tc vMerge="1">
                  <a:txBody>
                    <a:bodyPr/>
                    <a:lstStyle/>
                    <a:p>
                      <a:endParaRPr lang="zh-CN" altLang="en-US"/>
                    </a:p>
                  </a:txBody>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从文化生产力看</a:t>
                      </a:r>
                      <a:endParaRPr lang="zh-CN" sz="2800" kern="100" baseline="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文化生产力在现代经济总体格局中的作用越来越突出</a:t>
                      </a:r>
                      <a:endParaRPr lang="zh-CN" sz="2800" kern="100" baseline="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7766">
                <a:tc vMerge="1">
                  <a:txBody>
                    <a:bodyPr/>
                    <a:lstStyle/>
                    <a:p>
                      <a:endParaRPr lang="zh-CN" altLang="en-US"/>
                    </a:p>
                  </a:txBody>
                  <a:tcPr/>
                </a:tc>
                <a:tc rowSpan="2">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文化与政治</a:t>
                      </a:r>
                      <a:endParaRPr lang="zh-CN" sz="2800" kern="100" baseline="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国内</a:t>
                      </a:r>
                      <a:endParaRPr lang="zh-CN" sz="2800" kern="100" baseline="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spc="-100" baseline="0" dirty="0">
                          <a:effectLst/>
                          <a:latin typeface="Times New Roman"/>
                          <a:ea typeface="方正细黑一简体"/>
                          <a:cs typeface="Times New Roman"/>
                        </a:rPr>
                        <a:t>文化与国内政治相互交融，影响国内政治文明的进步程度</a:t>
                      </a:r>
                      <a:endParaRPr lang="zh-CN" sz="2800" kern="100" spc="-100" baseline="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1680">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国际</a:t>
                      </a:r>
                      <a:endParaRPr lang="zh-CN" sz="2800" kern="100" baseline="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文化与国际政治相互交融，世界范围内反对文化霸权主义的斗争成为当代国际政治斗争的重要内容</a:t>
                      </a:r>
                      <a:endParaRPr lang="zh-CN" sz="2800" kern="100" baseline="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648"/>
            <a:ext cx="10975658" cy="984982"/>
          </a:xfrm>
        </p:spPr>
        <p:txBody>
          <a:bodyPr/>
          <a:lstStyle/>
          <a:p>
            <a:pPr indent="713740" algn="just">
              <a:tabLst>
                <a:tab pos="1350645" algn="l"/>
                <a:tab pos="2430780" algn="l"/>
              </a:tabLst>
            </a:pPr>
            <a:r>
              <a:rPr lang="zh-CN" altLang="zh-CN" b="1" kern="100" dirty="0">
                <a:latin typeface="宋体"/>
                <a:ea typeface="Times New Roman"/>
                <a:cs typeface="Courier New"/>
              </a:rPr>
              <a:t> </a:t>
            </a:r>
            <a:r>
              <a:rPr lang="en-US" altLang="zh-CN" b="1" kern="100" dirty="0">
                <a:latin typeface="宋体"/>
                <a:ea typeface="Times New Roman"/>
                <a:cs typeface="Courier New"/>
              </a:rPr>
              <a:t>(</a:t>
            </a:r>
            <a:r>
              <a:rPr lang="zh-CN" altLang="zh-CN" b="1" kern="100" dirty="0">
                <a:latin typeface="Times New Roman"/>
                <a:ea typeface="方正细黑一简体"/>
                <a:cs typeface="Times New Roman"/>
              </a:rPr>
              <a:t>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文化影响人的表现方</a:t>
            </a:r>
            <a:r>
              <a:rPr lang="zh-CN" altLang="zh-CN" b="1" kern="100" dirty="0" smtClean="0">
                <a:latin typeface="Times New Roman"/>
                <a:ea typeface="方正细黑一简体"/>
                <a:cs typeface="Times New Roman"/>
              </a:rPr>
              <a:t>面</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正确把握文化对人的影</a:t>
            </a:r>
            <a:r>
              <a:rPr lang="zh-CN" altLang="zh-CN" b="1" kern="100" dirty="0" smtClean="0">
                <a:latin typeface="Times New Roman"/>
                <a:ea typeface="方正细黑一简体"/>
                <a:cs typeface="Times New Roman"/>
              </a:rPr>
              <a:t>响</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357504830"/>
              </p:ext>
            </p:extLst>
          </p:nvPr>
        </p:nvGraphicFramePr>
        <p:xfrm>
          <a:off x="1178560" y="1340768"/>
          <a:ext cx="9838055" cy="4480560"/>
        </p:xfrm>
        <a:graphic>
          <a:graphicData uri="http://schemas.openxmlformats.org/drawingml/2006/table">
            <a:tbl>
              <a:tblPr/>
              <a:tblGrid>
                <a:gridCol w="1467485"/>
                <a:gridCol w="3934460"/>
                <a:gridCol w="4436110"/>
              </a:tblGrid>
              <a:tr h="0">
                <a:tc>
                  <a:txBody>
                    <a:bodyPr/>
                    <a:lstStyle/>
                    <a:p>
                      <a:pPr algn="ctr">
                        <a:lnSpc>
                          <a:spcPct val="150000"/>
                        </a:lnSpc>
                        <a:spcAft>
                          <a:spcPts val="0"/>
                        </a:spcAft>
                        <a:tabLst>
                          <a:tab pos="1350645" algn="l"/>
                          <a:tab pos="2430780" algn="l"/>
                        </a:tabLst>
                      </a:pPr>
                      <a:r>
                        <a:rPr lang="en-US" sz="2800" b="1" kern="100" dirty="0">
                          <a:effectLst/>
                          <a:latin typeface="Times New Roman"/>
                          <a:ea typeface="方正细黑一简体"/>
                          <a:cs typeface="Courier New"/>
                        </a:rPr>
                        <a:t> </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内</a:t>
                      </a:r>
                      <a:r>
                        <a:rPr lang="zh-CN" sz="2800" b="1" kern="100">
                          <a:effectLst/>
                          <a:latin typeface="宋体"/>
                          <a:ea typeface="Times New Roman"/>
                          <a:cs typeface="Courier New"/>
                        </a:rPr>
                        <a:t> </a:t>
                      </a:r>
                      <a:r>
                        <a:rPr lang="zh-CN" sz="2800" b="1" kern="100">
                          <a:effectLst/>
                          <a:latin typeface="Times New Roman"/>
                          <a:ea typeface="方正细黑一简体"/>
                          <a:cs typeface="Times New Roman"/>
                        </a:rPr>
                        <a:t>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启</a:t>
                      </a:r>
                      <a:r>
                        <a:rPr lang="zh-CN" sz="2800" b="1" kern="100">
                          <a:effectLst/>
                          <a:latin typeface="宋体"/>
                          <a:ea typeface="Times New Roman"/>
                          <a:cs typeface="Courier New"/>
                        </a:rPr>
                        <a:t> </a:t>
                      </a:r>
                      <a:r>
                        <a:rPr lang="zh-CN" sz="2800" b="1" kern="100">
                          <a:effectLst/>
                          <a:latin typeface="Times New Roman"/>
                          <a:ea typeface="方正细黑一简体"/>
                          <a:cs typeface="Times New Roman"/>
                        </a:rPr>
                        <a:t>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来源</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来自特定的文化环境和各种形式的文化活动</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要创造良好的文化环境；积极参加健康向上的文化活动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表现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影响人们的交往行为和交往方式，影响人们的实践活动、认识活动和思维方式</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重视文化的影响，把握不同国家和地区文化的不同特点</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672"/>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1000250921"/>
              </p:ext>
            </p:extLst>
          </p:nvPr>
        </p:nvGraphicFramePr>
        <p:xfrm>
          <a:off x="1178560" y="1402233"/>
          <a:ext cx="9838055" cy="4480560"/>
        </p:xfrm>
        <a:graphic>
          <a:graphicData uri="http://schemas.openxmlformats.org/drawingml/2006/table">
            <a:tbl>
              <a:tblPr/>
              <a:tblGrid>
                <a:gridCol w="1102603"/>
                <a:gridCol w="4299342"/>
                <a:gridCol w="4436110"/>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特点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潜移默化、深远持久</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主动感悟、自觉接受先进文化的熏陶，树立正确的世界观、人生观和价值观</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塑造人生</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优秀文化丰富人的精神世界</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侧重广度</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，增强人的精神力量</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侧重力度</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，促进人的全面发展</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接受优秀文化，自觉改造或剔除落后文化，坚决抵制、依法取缔腐朽文化，全面提升个人素质</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特别提醒</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文化对人影响的表现，可按照从微观到宏观、从具体到一般的思路来把握。从微观上，它影响人们具体的交往行为和交往方式，即人的言行举止；从宏观上，它影响人们对整个世界的认识和改造。</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同性质的文化均会对人的成长产生深刻影响，但不同性质的文化作用不同，只有优秀文化才能增强人的精神力量。优秀文化为人的健康成长提供不可缺少的精神食粮，对促进人的全面发展起着不可替代的作用，但不能说起决定作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5"/>
          <p:cNvSpPr/>
          <p:nvPr/>
        </p:nvSpPr>
        <p:spPr>
          <a:xfrm>
            <a:off x="4657427" y="188640"/>
            <a:ext cx="3456384" cy="720080"/>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2" name="内容占位符 1"/>
          <p:cNvSpPr>
            <a:spLocks noGrp="1"/>
          </p:cNvSpPr>
          <p:nvPr>
            <p:ph idx="1"/>
          </p:nvPr>
        </p:nvSpPr>
        <p:spPr>
          <a:xfrm>
            <a:off x="609759" y="980728"/>
            <a:ext cx="10975658" cy="5476415"/>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．徜徉于祖国名山大川，家国情怀油然而生，可见自然山川也是文化。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文化是相对于经济、政治而言的人类全部精神活动及其产品，文化是人类社会实践的产物，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自然山川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是纯粹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自然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的东西，不属于文化。</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．文化作为一种精神力量规定了文明发展的进程和趋势。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文化作为一种精神力量会影响文明发展的进程和趋势，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smtClean="0">
                <a:latin typeface="Times New Roman"/>
                <a:ea typeface="方正细黑一简体"/>
                <a:cs typeface="Times New Roman"/>
              </a:rPr>
              <a:t>。</a:t>
            </a:r>
            <a:endParaRPr lang="zh-CN" altLang="en-US" dirty="0"/>
          </a:p>
        </p:txBody>
      </p:sp>
      <p:sp>
        <p:nvSpPr>
          <p:cNvPr id="8" name="矩形 7"/>
          <p:cNvSpPr/>
          <p:nvPr/>
        </p:nvSpPr>
        <p:spPr>
          <a:xfrm>
            <a:off x="4669146" y="116632"/>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7030A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smtClean="0">
                <a:solidFill>
                  <a:srgbClr val="7030A0"/>
                </a:solidFill>
                <a:latin typeface="方正细黑一简体" panose="03000509000000000000" pitchFamily="65" charset="-122"/>
                <a:ea typeface="方正细黑一简体" panose="03000509000000000000" pitchFamily="65" charset="-122"/>
                <a:cs typeface="Times New Roman"/>
              </a:rPr>
              <a:t>澄清易错微点</a:t>
            </a:r>
            <a:r>
              <a:rPr lang="en-US" altLang="zh-CN" sz="3200" b="1" kern="100" dirty="0" smtClean="0">
                <a:solidFill>
                  <a:srgbClr val="7030A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7030A0"/>
              </a:solidFill>
              <a:effectLst/>
              <a:latin typeface="方正细黑一简体" panose="03000509000000000000" pitchFamily="65" charset="-122"/>
              <a:ea typeface="方正细黑一简体" panose="03000509000000000000" pitchFamily="65" charset="-122"/>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．文化发展与政治、经济发展是同步的，精神文明建设搞好了，乡村也就全面振兴了。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文化有其自身的传承性和相对独立性，其与经济、政治的发展不一定是同步的，精神文明建设有利于乡村振兴，但是搞好精神文明建设并不意味着乡村的全面振兴。</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．文化具有推动经济发展的作用。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优秀的文化推动经济发展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43472" y="1135287"/>
            <a:ext cx="11308232" cy="45259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．文化决定人们的交往行为和交往方式。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文化影响人们的交往行为和交往方式，但不起决定作用。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．文化决定人们的思维方式和价值观念，每个时代人们的审美观念会趋于一致。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文化影响人们的思维方式和价值观念，每个时代人们的审美观念有共同之处也有差别，并不会趋于一致</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．优秀的文艺作品都是对现实生活的真实再现。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优秀的文艺作品源于生活、高于生活，并非都是对现实生活的真实再现。</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．接受健康文化影响的过程往往是被动的。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人们接受健康向上文化的影响，往往是自觉学习、主动接受文化熏陶的过程</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a:hlinkClick r:id="rId3" action="ppaction://hlinkfile"/>
          </p:cNvPr>
          <p:cNvSpPr txBox="1"/>
          <p:nvPr/>
        </p:nvSpPr>
        <p:spPr>
          <a:xfrm>
            <a:off x="2149666" y="2708920"/>
            <a:ext cx="8471906" cy="1450486"/>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rPr>
              <a:t>3</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基础评价</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九</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rPr>
              <a:t>”</a:t>
            </a:r>
            <a:endParaRPr lang="en-US" altLang="zh-CN" sz="3000" b="1" dirty="0">
              <a:solidFill>
                <a:schemeClr val="accent6">
                  <a:lumMod val="75000"/>
                </a:schemeClr>
              </a:solidFill>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a16="http://schemas.microsoft.com/office/drawing/2014/main" xmlns=""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a16="http://schemas.microsoft.com/office/drawing/2014/main" xmlns=""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a16="http://schemas.microsoft.com/office/drawing/2014/main" xmlns=""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a16="http://schemas.microsoft.com/office/drawing/2014/main" xmlns=""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 xmlns:a16="http://schemas.microsoft.com/office/drawing/2014/main"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9273181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498</TotalTime>
  <Words>1163</Words>
  <Application>Microsoft Office PowerPoint</Application>
  <PresentationFormat>自定义</PresentationFormat>
  <Paragraphs>70</Paragraphs>
  <Slides>17</Slides>
  <Notes>0</Notes>
  <HiddenSlides>0</HiddenSlides>
  <MMClips>0</MMClips>
  <ScaleCrop>false</ScaleCrop>
  <HeadingPairs>
    <vt:vector size="4" baseType="variant">
      <vt:variant>
        <vt:lpstr>主题</vt:lpstr>
      </vt:variant>
      <vt:variant>
        <vt:i4>2</vt:i4>
      </vt:variant>
      <vt:variant>
        <vt:lpstr>幻灯片标题</vt:lpstr>
      </vt:variant>
      <vt:variant>
        <vt:i4>17</vt:i4>
      </vt:variant>
    </vt:vector>
  </HeadingPairs>
  <TitlesOfParts>
    <vt:vector size="19" baseType="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159</cp:revision>
  <dcterms:created xsi:type="dcterms:W3CDTF">2021-04-02T06:41:31Z</dcterms:created>
  <dcterms:modified xsi:type="dcterms:W3CDTF">2023-11-30T07:31:51Z</dcterms:modified>
</cp:coreProperties>
</file>